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2" r:id="rId1"/>
    <p:sldMasterId id="2147483803" r:id="rId2"/>
  </p:sldMasterIdLst>
  <p:notesMasterIdLst>
    <p:notesMasterId r:id="rId16"/>
  </p:notesMasterIdLst>
  <p:sldIdLst>
    <p:sldId id="256" r:id="rId3"/>
    <p:sldId id="259" r:id="rId4"/>
    <p:sldId id="276" r:id="rId5"/>
    <p:sldId id="289" r:id="rId6"/>
    <p:sldId id="288" r:id="rId7"/>
    <p:sldId id="291" r:id="rId8"/>
    <p:sldId id="292" r:id="rId9"/>
    <p:sldId id="293" r:id="rId10"/>
    <p:sldId id="290" r:id="rId11"/>
    <p:sldId id="294" r:id="rId12"/>
    <p:sldId id="295" r:id="rId13"/>
    <p:sldId id="296" r:id="rId14"/>
    <p:sldId id="297"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ambria" panose="02040503050406030204" pitchFamily="18"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Light" panose="02000000000000000000" pitchFamily="2" charset="0"/>
      <p:regular r:id="rId29"/>
      <p:bold r:id="rId30"/>
      <p:italic r:id="rId31"/>
      <p:boldItalic r:id="rId32"/>
    </p:embeddedFont>
    <p:embeddedFont>
      <p:font typeface="Roboto Medium" panose="02000000000000000000" pitchFamily="2" charset="0"/>
      <p:regular r:id="rId33"/>
      <p:bold r:id="rId34"/>
      <p:italic r:id="rId35"/>
      <p:boldItalic r:id="rId36"/>
    </p:embeddedFont>
    <p:embeddedFont>
      <p:font typeface="Roboto Thin"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97">
          <p15:clr>
            <a:srgbClr val="9AA0A6"/>
          </p15:clr>
        </p15:guide>
        <p15:guide id="2" pos="40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98CCCE-8943-4196-8CFB-02F40B36880D}">
  <a:tblStyle styleId="{BD98CCCE-8943-4196-8CFB-02F40B3688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997"/>
        <p:guide pos="40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g808d6bca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0" name="Google Shape;3050;g808d6bca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g8bd7622299_2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9" name="Google Shape;3079;g8bd7622299_2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g7269dbc03e_0_4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1" name="Google Shape;3251;g7269dbc03e_0_4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g7269dbc03e_0_4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1" name="Google Shape;3251;g7269dbc03e_0_4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145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g7269dbc03e_0_4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1" name="Google Shape;3251;g7269dbc03e_0_4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702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g7269dbc03e_0_4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1" name="Google Shape;3251;g7269dbc03e_0_4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949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CB18-C5AF-42E4-83F7-39DD0E92CC8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9727BDE-291F-447C-A3CD-CC5BC19F40C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4D63674-088A-4A65-981B-B48FD9AC4A34}"/>
              </a:ext>
            </a:extLst>
          </p:cNvPr>
          <p:cNvSpPr>
            <a:spLocks noGrp="1"/>
          </p:cNvSpPr>
          <p:nvPr>
            <p:ph type="dt" sz="half" idx="10"/>
          </p:nvPr>
        </p:nvSpPr>
        <p:spPr/>
        <p:txBody>
          <a:bodyPr/>
          <a:lstStyle/>
          <a:p>
            <a:fld id="{EC91187E-D0F9-48DB-8BA8-34C87AEB6306}" type="datetimeFigureOut">
              <a:rPr lang="en-US" smtClean="0"/>
              <a:t>4/21/2022</a:t>
            </a:fld>
            <a:endParaRPr lang="en-US"/>
          </a:p>
        </p:txBody>
      </p:sp>
      <p:sp>
        <p:nvSpPr>
          <p:cNvPr id="5" name="Footer Placeholder 4">
            <a:extLst>
              <a:ext uri="{FF2B5EF4-FFF2-40B4-BE49-F238E27FC236}">
                <a16:creationId xmlns:a16="http://schemas.microsoft.com/office/drawing/2014/main" id="{5C79B191-7918-4718-BD31-EC76E3CF6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CDE39-7E28-4599-9FCB-06C3039B676C}"/>
              </a:ext>
            </a:extLst>
          </p:cNvPr>
          <p:cNvSpPr>
            <a:spLocks noGrp="1"/>
          </p:cNvSpPr>
          <p:nvPr>
            <p:ph type="sldNum" sz="quarter" idx="12"/>
          </p:nvPr>
        </p:nvSpPr>
        <p:spPr/>
        <p:txBody>
          <a:bodyPr/>
          <a:lstStyle/>
          <a:p>
            <a:fld id="{F4961608-D8BE-4EE2-BC25-2A8900A6AF10}" type="slidenum">
              <a:rPr lang="en-US" smtClean="0"/>
              <a:t>‹#›</a:t>
            </a:fld>
            <a:endParaRPr lang="en-US"/>
          </a:p>
        </p:txBody>
      </p:sp>
    </p:spTree>
    <p:extLst>
      <p:ext uri="{BB962C8B-B14F-4D97-AF65-F5344CB8AC3E}">
        <p14:creationId xmlns:p14="http://schemas.microsoft.com/office/powerpoint/2010/main" val="39045702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theme" Target="../theme/theme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6" r:id="rId7"/>
    <p:sldLayoutId id="2147483711" r:id="rId8"/>
    <p:sldLayoutId id="2147483712" r:id="rId9"/>
    <p:sldLayoutId id="2147483713" r:id="rId10"/>
    <p:sldLayoutId id="2147483714" r:id="rId11"/>
    <p:sldLayoutId id="2147483717" r:id="rId12"/>
    <p:sldLayoutId id="2147483718" r:id="rId13"/>
    <p:sldLayoutId id="2147483719" r:id="rId14"/>
    <p:sldLayoutId id="2147483720" r:id="rId15"/>
    <p:sldLayoutId id="2147483721" r:id="rId16"/>
    <p:sldLayoutId id="2147483723" r:id="rId17"/>
    <p:sldLayoutId id="2147483724" r:id="rId18"/>
    <p:sldLayoutId id="2147483725" r:id="rId19"/>
    <p:sldLayoutId id="2147483726" r:id="rId20"/>
    <p:sldLayoutId id="2147483727"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805"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9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sp>
        <p:nvSpPr>
          <p:cNvPr id="3052" name="Google Shape;3052;p15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Final Project Week</a:t>
            </a:r>
            <a:endParaRPr/>
          </a:p>
        </p:txBody>
      </p:sp>
      <p:sp>
        <p:nvSpPr>
          <p:cNvPr id="3053" name="Google Shape;3053;p158"/>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b="1" dirty="0">
                <a:latin typeface="Roboto Light"/>
                <a:ea typeface="Roboto Light"/>
                <a:cs typeface="Roboto Light"/>
                <a:sym typeface="Roboto Light"/>
              </a:rPr>
              <a:t>Blue Team Report</a:t>
            </a:r>
            <a:endParaRPr b="1" dirty="0">
              <a:latin typeface="Roboto Light"/>
              <a:ea typeface="Roboto Light"/>
              <a:cs typeface="Roboto Light"/>
              <a:sym typeface="Roboto Light"/>
            </a:endParaRPr>
          </a:p>
        </p:txBody>
      </p:sp>
      <p:sp>
        <p:nvSpPr>
          <p:cNvPr id="3054" name="Google Shape;3054;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AB1F-6756-419C-8743-AC994A244086}"/>
              </a:ext>
            </a:extLst>
          </p:cNvPr>
          <p:cNvSpPr>
            <a:spLocks noGrp="1"/>
          </p:cNvSpPr>
          <p:nvPr>
            <p:ph type="title"/>
          </p:nvPr>
        </p:nvSpPr>
        <p:spPr/>
        <p:txBody>
          <a:bodyPr/>
          <a:lstStyle/>
          <a:p>
            <a:r>
              <a:rPr lang="en-US" sz="1800" b="1" dirty="0">
                <a:effectLst/>
                <a:latin typeface="Cambria" panose="02040503050406030204" pitchFamily="18" charset="0"/>
                <a:ea typeface="Cambria" panose="02040503050406030204" pitchFamily="18" charset="0"/>
                <a:cs typeface="Times New Roman" panose="02020603050405020304" pitchFamily="18" charset="0"/>
              </a:rPr>
              <a:t>Vulnerability: </a:t>
            </a:r>
            <a:r>
              <a:rPr lang="en-US" sz="1800" dirty="0" err="1">
                <a:latin typeface="Cambria" panose="02040503050406030204" pitchFamily="18" charset="0"/>
                <a:ea typeface="Cambria" panose="02040503050406030204" pitchFamily="18" charset="0"/>
                <a:cs typeface="Times New Roman" panose="02020603050405020304" pitchFamily="18" charset="0"/>
              </a:rPr>
              <a:t>Wordpress</a:t>
            </a:r>
            <a:r>
              <a:rPr lang="en-US" sz="1800" dirty="0">
                <a:latin typeface="Cambria" panose="02040503050406030204" pitchFamily="18" charset="0"/>
                <a:ea typeface="Cambria" panose="02040503050406030204" pitchFamily="18" charset="0"/>
                <a:cs typeface="Times New Roman" panose="02020603050405020304" pitchFamily="18" charset="0"/>
              </a:rPr>
              <a:t> </a:t>
            </a:r>
            <a:r>
              <a:rPr lang="en-US" sz="1800" dirty="0">
                <a:effectLst/>
                <a:latin typeface="Cambria" panose="02040503050406030204" pitchFamily="18" charset="0"/>
                <a:ea typeface="Cambria" panose="02040503050406030204" pitchFamily="18" charset="0"/>
                <a:cs typeface="Times New Roman" panose="02020603050405020304" pitchFamily="18" charset="0"/>
              </a:rPr>
              <a:t>Brute Force Attack</a:t>
            </a: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5" name="Subtitle 4">
            <a:extLst>
              <a:ext uri="{FF2B5EF4-FFF2-40B4-BE49-F238E27FC236}">
                <a16:creationId xmlns:a16="http://schemas.microsoft.com/office/drawing/2014/main" id="{3FEE7309-FE2B-47C0-AD28-D899AD1CBC44}"/>
              </a:ext>
            </a:extLst>
          </p:cNvPr>
          <p:cNvSpPr>
            <a:spLocks noGrp="1"/>
          </p:cNvSpPr>
          <p:nvPr>
            <p:ph type="subTitle" idx="3"/>
          </p:nvPr>
        </p:nvSpPr>
        <p:spPr/>
        <p:txBody>
          <a:bodyPr/>
          <a:lstStyle/>
          <a:p>
            <a:pPr marL="0" marR="0">
              <a:spcBef>
                <a:spcPts val="900"/>
              </a:spcBef>
              <a:spcAft>
                <a:spcPts val="900"/>
              </a:spcAft>
            </a:pPr>
            <a:r>
              <a:rPr lang="en-US" sz="1400" dirty="0">
                <a:effectLst/>
                <a:latin typeface="Cambria" panose="02040503050406030204" pitchFamily="18" charset="0"/>
                <a:ea typeface="Cambria" panose="02040503050406030204" pitchFamily="18" charset="0"/>
                <a:cs typeface="Times New Roman" panose="02020603050405020304" pitchFamily="18" charset="0"/>
              </a:rPr>
              <a:t>a brute-force attack is a trial of each and every possible combination of username and password to bypass the website admin login. These attacks are called brute-force because they use extensively forceful methods to break in. Unlike other attacks, they don’t rely on the weaknesses or vulnerabilities of the website. Instead, they prey on easy passwords, unlimited login attempts, etc.</a:t>
            </a:r>
            <a:endParaRPr lang="en-US" dirty="0"/>
          </a:p>
        </p:txBody>
      </p:sp>
      <p:sp>
        <p:nvSpPr>
          <p:cNvPr id="6" name="Subtitle 5">
            <a:extLst>
              <a:ext uri="{FF2B5EF4-FFF2-40B4-BE49-F238E27FC236}">
                <a16:creationId xmlns:a16="http://schemas.microsoft.com/office/drawing/2014/main" id="{8C0CC5DF-B828-4183-BEBF-65144F69C75B}"/>
              </a:ext>
            </a:extLst>
          </p:cNvPr>
          <p:cNvSpPr>
            <a:spLocks noGrp="1"/>
          </p:cNvSpPr>
          <p:nvPr>
            <p:ph type="subTitle" idx="4"/>
          </p:nvPr>
        </p:nvSpPr>
        <p:spPr/>
        <p:txBody>
          <a:bodyPr/>
          <a:lstStyle/>
          <a:p>
            <a:r>
              <a:rPr lang="en-US" dirty="0"/>
              <a:t>Implementation</a:t>
            </a:r>
          </a:p>
        </p:txBody>
      </p:sp>
      <p:sp>
        <p:nvSpPr>
          <p:cNvPr id="8" name="Subtitle 7">
            <a:extLst>
              <a:ext uri="{FF2B5EF4-FFF2-40B4-BE49-F238E27FC236}">
                <a16:creationId xmlns:a16="http://schemas.microsoft.com/office/drawing/2014/main" id="{C8867135-9A42-4E37-9525-667EB6EF63B3}"/>
              </a:ext>
            </a:extLst>
          </p:cNvPr>
          <p:cNvSpPr>
            <a:spLocks noGrp="1"/>
          </p:cNvSpPr>
          <p:nvPr>
            <p:ph type="subTitle" idx="6"/>
          </p:nvPr>
        </p:nvSpPr>
        <p:spPr/>
        <p:txBody>
          <a:bodyPr/>
          <a:lstStyle/>
          <a:p>
            <a:r>
              <a:rPr lang="en-US" dirty="0"/>
              <a:t>Mitigation</a:t>
            </a:r>
          </a:p>
        </p:txBody>
      </p:sp>
      <p:sp>
        <p:nvSpPr>
          <p:cNvPr id="4" name="TextBox 3">
            <a:extLst>
              <a:ext uri="{FF2B5EF4-FFF2-40B4-BE49-F238E27FC236}">
                <a16:creationId xmlns:a16="http://schemas.microsoft.com/office/drawing/2014/main" id="{448B1FFE-EEDB-4AA6-A7D4-B0181588F96B}"/>
              </a:ext>
            </a:extLst>
          </p:cNvPr>
          <p:cNvSpPr txBox="1"/>
          <p:nvPr/>
        </p:nvSpPr>
        <p:spPr>
          <a:xfrm>
            <a:off x="5092390" y="2571750"/>
            <a:ext cx="3520635" cy="1169551"/>
          </a:xfrm>
          <a:prstGeom prst="rect">
            <a:avLst/>
          </a:prstGeom>
          <a:noFill/>
        </p:spPr>
        <p:txBody>
          <a:bodyPr wrap="square" rtlCol="0">
            <a:spAutoFit/>
          </a:bodyPr>
          <a:lstStyle/>
          <a:p>
            <a:r>
              <a:rPr lang="en-US" b="1" i="0" dirty="0">
                <a:solidFill>
                  <a:srgbClr val="131415"/>
                </a:solidFill>
                <a:effectLst/>
                <a:latin typeface="averta std"/>
              </a:rPr>
              <a:t>1. Use strong login credentials</a:t>
            </a:r>
          </a:p>
          <a:p>
            <a:r>
              <a:rPr lang="en-US" b="1" i="0" dirty="0">
                <a:solidFill>
                  <a:srgbClr val="131415"/>
                </a:solidFill>
                <a:effectLst/>
                <a:latin typeface="averta std"/>
              </a:rPr>
              <a:t>2. Hide WordPress login page</a:t>
            </a:r>
          </a:p>
          <a:p>
            <a:r>
              <a:rPr lang="en-US" b="1" i="0" dirty="0">
                <a:solidFill>
                  <a:srgbClr val="131415"/>
                </a:solidFill>
                <a:effectLst/>
                <a:latin typeface="averta std"/>
              </a:rPr>
              <a:t>3. Two-factor Authentication</a:t>
            </a:r>
          </a:p>
          <a:p>
            <a:r>
              <a:rPr lang="en-US" b="1" i="0" dirty="0">
                <a:solidFill>
                  <a:srgbClr val="131415"/>
                </a:solidFill>
                <a:effectLst/>
                <a:latin typeface="averta std"/>
              </a:rPr>
              <a:t>4. Limit login attempts</a:t>
            </a:r>
          </a:p>
          <a:p>
            <a:r>
              <a:rPr lang="en-US" b="1" dirty="0">
                <a:solidFill>
                  <a:srgbClr val="131415"/>
                </a:solidFill>
                <a:latin typeface="averta std"/>
              </a:rPr>
              <a:t>5. Whitelisting Access</a:t>
            </a:r>
          </a:p>
        </p:txBody>
      </p:sp>
    </p:spTree>
    <p:extLst>
      <p:ext uri="{BB962C8B-B14F-4D97-AF65-F5344CB8AC3E}">
        <p14:creationId xmlns:p14="http://schemas.microsoft.com/office/powerpoint/2010/main" val="325629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AB1F-6756-419C-8743-AC994A244086}"/>
              </a:ext>
            </a:extLst>
          </p:cNvPr>
          <p:cNvSpPr>
            <a:spLocks noGrp="1"/>
          </p:cNvSpPr>
          <p:nvPr>
            <p:ph type="title"/>
          </p:nvPr>
        </p:nvSpPr>
        <p:spPr/>
        <p:txBody>
          <a:bodyPr/>
          <a:lstStyle/>
          <a:p>
            <a:r>
              <a:rPr lang="en-US" sz="1800" b="1" dirty="0">
                <a:effectLst/>
                <a:latin typeface="Cambria" panose="02040503050406030204" pitchFamily="18" charset="0"/>
                <a:ea typeface="Cambria" panose="02040503050406030204" pitchFamily="18" charset="0"/>
                <a:cs typeface="Times New Roman" panose="02020603050405020304" pitchFamily="18" charset="0"/>
              </a:rPr>
              <a:t>Vulnerability</a:t>
            </a:r>
            <a:r>
              <a:rPr lang="en-US" sz="1800" dirty="0">
                <a:effectLst/>
                <a:latin typeface="Cambria" panose="02040503050406030204" pitchFamily="18" charset="0"/>
                <a:ea typeface="Cambria" panose="02040503050406030204" pitchFamily="18" charset="0"/>
                <a:cs typeface="Times New Roman" panose="02020603050405020304" pitchFamily="18" charset="0"/>
              </a:rPr>
              <a:t>: Code injection in HTTP requests (XSS and CRLF) or DDOS </a:t>
            </a: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5" name="Subtitle 4">
            <a:extLst>
              <a:ext uri="{FF2B5EF4-FFF2-40B4-BE49-F238E27FC236}">
                <a16:creationId xmlns:a16="http://schemas.microsoft.com/office/drawing/2014/main" id="{3FEE7309-FE2B-47C0-AD28-D899AD1CBC44}"/>
              </a:ext>
            </a:extLst>
          </p:cNvPr>
          <p:cNvSpPr>
            <a:spLocks noGrp="1"/>
          </p:cNvSpPr>
          <p:nvPr>
            <p:ph type="subTitle" idx="3"/>
          </p:nvPr>
        </p:nvSpPr>
        <p:spPr/>
        <p:txBody>
          <a:bodyPr/>
          <a:lstStyle/>
          <a:p>
            <a:pPr marL="0" marR="0">
              <a:lnSpc>
                <a:spcPct val="100000"/>
              </a:lnSpc>
              <a:spcBef>
                <a:spcPts val="900"/>
              </a:spcBef>
              <a:spcAft>
                <a:spcPts val="900"/>
              </a:spcAft>
            </a:pPr>
            <a:r>
              <a:rPr lang="en-US" sz="1000" dirty="0">
                <a:effectLst/>
                <a:latin typeface="Cambria" panose="02040503050406030204" pitchFamily="18" charset="0"/>
                <a:ea typeface="Cambria" panose="02040503050406030204" pitchFamily="18" charset="0"/>
                <a:cs typeface="Times New Roman" panose="02020603050405020304" pitchFamily="18" charset="0"/>
              </a:rPr>
              <a:t>Code Injection:</a:t>
            </a:r>
          </a:p>
          <a:p>
            <a:pPr marL="0" marR="0">
              <a:lnSpc>
                <a:spcPct val="100000"/>
              </a:lnSpc>
              <a:spcBef>
                <a:spcPts val="900"/>
              </a:spcBef>
              <a:spcAft>
                <a:spcPts val="900"/>
              </a:spcAft>
            </a:pPr>
            <a:r>
              <a:rPr lang="en-US" sz="1000" dirty="0">
                <a:effectLst/>
                <a:latin typeface="Cambria" panose="02040503050406030204" pitchFamily="18" charset="0"/>
                <a:ea typeface="Cambria" panose="02040503050406030204" pitchFamily="18" charset="0"/>
                <a:cs typeface="Times New Roman" panose="02020603050405020304" pitchFamily="18" charset="0"/>
              </a:rPr>
              <a:t>An object injection vulnerability occurs when you fail to sanitize user-supplied input correctly before passing it to the </a:t>
            </a:r>
            <a:r>
              <a:rPr lang="en-US" sz="1000" dirty="0" err="1">
                <a:effectLst/>
                <a:latin typeface="Cambria" panose="02040503050406030204" pitchFamily="18" charset="0"/>
                <a:ea typeface="Cambria" panose="02040503050406030204" pitchFamily="18" charset="0"/>
                <a:cs typeface="Times New Roman" panose="02020603050405020304" pitchFamily="18" charset="0"/>
              </a:rPr>
              <a:t>unserialize</a:t>
            </a:r>
            <a:r>
              <a:rPr lang="en-US" sz="1000" dirty="0">
                <a:effectLst/>
                <a:latin typeface="Cambria" panose="02040503050406030204" pitchFamily="18" charset="0"/>
                <a:ea typeface="Cambria" panose="02040503050406030204" pitchFamily="18" charset="0"/>
                <a:cs typeface="Times New Roman" panose="02020603050405020304" pitchFamily="18" charset="0"/>
              </a:rPr>
              <a:t>() PHP function. Since PHP permits object serialization, attackers can potentially pass ad-hoc serialized strings to an </a:t>
            </a:r>
            <a:r>
              <a:rPr lang="en-US" sz="1000" dirty="0" err="1">
                <a:effectLst/>
                <a:latin typeface="Cambria" panose="02040503050406030204" pitchFamily="18" charset="0"/>
                <a:ea typeface="Cambria" panose="02040503050406030204" pitchFamily="18" charset="0"/>
                <a:cs typeface="Times New Roman" panose="02020603050405020304" pitchFamily="18" charset="0"/>
              </a:rPr>
              <a:t>unserialize</a:t>
            </a:r>
            <a:r>
              <a:rPr lang="en-US" sz="1000" dirty="0">
                <a:effectLst/>
                <a:latin typeface="Cambria" panose="02040503050406030204" pitchFamily="18" charset="0"/>
                <a:ea typeface="Cambria" panose="02040503050406030204" pitchFamily="18" charset="0"/>
                <a:cs typeface="Times New Roman" panose="02020603050405020304" pitchFamily="18" charset="0"/>
              </a:rPr>
              <a:t>() call. This may result in arbitrary PHP object(s) being injected into your application’s scope.</a:t>
            </a:r>
          </a:p>
          <a:p>
            <a:pPr>
              <a:lnSpc>
                <a:spcPct val="100000"/>
              </a:lnSpc>
              <a:spcBef>
                <a:spcPts val="900"/>
              </a:spcBef>
              <a:spcAft>
                <a:spcPts val="900"/>
              </a:spcAft>
            </a:pPr>
            <a:r>
              <a:rPr lang="en-US" sz="1000" dirty="0">
                <a:latin typeface="Cambria" panose="02040503050406030204" pitchFamily="18" charset="0"/>
                <a:ea typeface="Cambria" panose="02040503050406030204" pitchFamily="18" charset="0"/>
                <a:cs typeface="Times New Roman" panose="02020603050405020304" pitchFamily="18" charset="0"/>
              </a:rPr>
              <a:t>DDOS:</a:t>
            </a:r>
          </a:p>
          <a:p>
            <a:pPr>
              <a:lnSpc>
                <a:spcPct val="100000"/>
              </a:lnSpc>
              <a:spcBef>
                <a:spcPts val="900"/>
              </a:spcBef>
              <a:spcAft>
                <a:spcPts val="900"/>
              </a:spcAft>
            </a:pPr>
            <a:r>
              <a:rPr lang="en-US" sz="1000" dirty="0">
                <a:latin typeface="Cambria" panose="02040503050406030204" pitchFamily="18" charset="0"/>
                <a:ea typeface="Cambria" panose="02040503050406030204" pitchFamily="18" charset="0"/>
                <a:cs typeface="Times New Roman" panose="02020603050405020304" pitchFamily="18" charset="0"/>
              </a:rPr>
              <a:t>DDoS attack, short for Distributed Denial of Service attack, is a type of cyber attack that uses compromised computers and devices to send or request data from a WordPress hosting server. The purpose of these requests is to slow down and eventually crash the targeted server.</a:t>
            </a:r>
          </a:p>
        </p:txBody>
      </p:sp>
      <p:sp>
        <p:nvSpPr>
          <p:cNvPr id="6" name="Subtitle 5">
            <a:extLst>
              <a:ext uri="{FF2B5EF4-FFF2-40B4-BE49-F238E27FC236}">
                <a16:creationId xmlns:a16="http://schemas.microsoft.com/office/drawing/2014/main" id="{8C0CC5DF-B828-4183-BEBF-65144F69C75B}"/>
              </a:ext>
            </a:extLst>
          </p:cNvPr>
          <p:cNvSpPr>
            <a:spLocks noGrp="1"/>
          </p:cNvSpPr>
          <p:nvPr>
            <p:ph type="subTitle" idx="4"/>
          </p:nvPr>
        </p:nvSpPr>
        <p:spPr/>
        <p:txBody>
          <a:bodyPr/>
          <a:lstStyle/>
          <a:p>
            <a:r>
              <a:rPr lang="en-US" dirty="0"/>
              <a:t>Implementation</a:t>
            </a:r>
          </a:p>
        </p:txBody>
      </p:sp>
      <p:sp>
        <p:nvSpPr>
          <p:cNvPr id="8" name="Subtitle 7">
            <a:extLst>
              <a:ext uri="{FF2B5EF4-FFF2-40B4-BE49-F238E27FC236}">
                <a16:creationId xmlns:a16="http://schemas.microsoft.com/office/drawing/2014/main" id="{C8867135-9A42-4E37-9525-667EB6EF63B3}"/>
              </a:ext>
            </a:extLst>
          </p:cNvPr>
          <p:cNvSpPr>
            <a:spLocks noGrp="1"/>
          </p:cNvSpPr>
          <p:nvPr>
            <p:ph type="subTitle" idx="6"/>
          </p:nvPr>
        </p:nvSpPr>
        <p:spPr/>
        <p:txBody>
          <a:bodyPr/>
          <a:lstStyle/>
          <a:p>
            <a:r>
              <a:rPr lang="en-US" dirty="0"/>
              <a:t>Mitigation</a:t>
            </a:r>
          </a:p>
        </p:txBody>
      </p:sp>
      <p:sp>
        <p:nvSpPr>
          <p:cNvPr id="3" name="TextBox 2">
            <a:extLst>
              <a:ext uri="{FF2B5EF4-FFF2-40B4-BE49-F238E27FC236}">
                <a16:creationId xmlns:a16="http://schemas.microsoft.com/office/drawing/2014/main" id="{971C8C58-6E9D-4341-8612-EB149A88A1FA}"/>
              </a:ext>
            </a:extLst>
          </p:cNvPr>
          <p:cNvSpPr txBox="1"/>
          <p:nvPr/>
        </p:nvSpPr>
        <p:spPr>
          <a:xfrm>
            <a:off x="4906537" y="2245112"/>
            <a:ext cx="3977268" cy="1384995"/>
          </a:xfrm>
          <a:prstGeom prst="rect">
            <a:avLst/>
          </a:prstGeom>
          <a:noFill/>
        </p:spPr>
        <p:txBody>
          <a:bodyPr wrap="square" rtlCol="0">
            <a:spAutoFit/>
          </a:bodyPr>
          <a:lstStyle/>
          <a:p>
            <a:pPr marL="342900" indent="-342900">
              <a:buAutoNum type="arabicPeriod"/>
            </a:pPr>
            <a:r>
              <a:rPr lang="en-US" dirty="0"/>
              <a:t>Keep WordPress Core Up-to-Date</a:t>
            </a:r>
          </a:p>
          <a:p>
            <a:pPr marL="342900" indent="-342900">
              <a:buAutoNum type="arabicPeriod"/>
            </a:pPr>
            <a:r>
              <a:rPr lang="en-US" dirty="0"/>
              <a:t>Use a Web Application Firewall</a:t>
            </a:r>
          </a:p>
          <a:p>
            <a:pPr marL="342900" indent="-342900">
              <a:buAutoNum type="arabicPeriod"/>
            </a:pPr>
            <a:r>
              <a:rPr lang="en-US" dirty="0"/>
              <a:t>Sanitize Your Data</a:t>
            </a:r>
          </a:p>
          <a:p>
            <a:pPr marL="342900" indent="-342900">
              <a:buFont typeface="Arial"/>
              <a:buAutoNum type="arabicPeriod"/>
            </a:pPr>
            <a:r>
              <a:rPr lang="en-US" dirty="0"/>
              <a:t>Disable XML RPC in WordPress</a:t>
            </a:r>
          </a:p>
          <a:p>
            <a:pPr marL="342900" indent="-342900">
              <a:buFont typeface="Arial"/>
              <a:buAutoNum type="arabicPeriod"/>
            </a:pPr>
            <a:r>
              <a:rPr lang="en-US" dirty="0"/>
              <a:t>Disable REST API in WordPress</a:t>
            </a:r>
          </a:p>
          <a:p>
            <a:pPr marL="342900" indent="-342900">
              <a:buAutoNum type="arabicPeriod"/>
            </a:pPr>
            <a:endParaRPr lang="en-US" dirty="0"/>
          </a:p>
        </p:txBody>
      </p:sp>
    </p:spTree>
    <p:extLst>
      <p:ext uri="{BB962C8B-B14F-4D97-AF65-F5344CB8AC3E}">
        <p14:creationId xmlns:p14="http://schemas.microsoft.com/office/powerpoint/2010/main" val="168958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AB1F-6756-419C-8743-AC994A244086}"/>
              </a:ext>
            </a:extLst>
          </p:cNvPr>
          <p:cNvSpPr>
            <a:spLocks noGrp="1"/>
          </p:cNvSpPr>
          <p:nvPr>
            <p:ph type="title"/>
          </p:nvPr>
        </p:nvSpPr>
        <p:spPr/>
        <p:txBody>
          <a:bodyPr/>
          <a:lstStyle/>
          <a:p>
            <a:r>
              <a:rPr lang="en-US" sz="1800" b="1" dirty="0">
                <a:effectLst/>
                <a:latin typeface="Cambria" panose="02040503050406030204" pitchFamily="18" charset="0"/>
                <a:ea typeface="Cambria" panose="02040503050406030204" pitchFamily="18" charset="0"/>
                <a:cs typeface="Times New Roman" panose="02020603050405020304" pitchFamily="18" charset="0"/>
              </a:rPr>
              <a:t>Vulnerability</a:t>
            </a:r>
            <a:r>
              <a:rPr lang="en-US" sz="1800" dirty="0">
                <a:effectLst/>
                <a:latin typeface="Cambria" panose="02040503050406030204" pitchFamily="18" charset="0"/>
                <a:ea typeface="Cambria" panose="02040503050406030204" pitchFamily="18" charset="0"/>
                <a:cs typeface="Times New Roman" panose="02020603050405020304" pitchFamily="18" charset="0"/>
              </a:rPr>
              <a:t>: Virus/Malware</a:t>
            </a:r>
            <a:br>
              <a:rPr lang="en-US" sz="1800" dirty="0">
                <a:effectLst/>
                <a:latin typeface="Cambria" panose="02040503050406030204" pitchFamily="18" charset="0"/>
                <a:ea typeface="Cambria" panose="02040503050406030204" pitchFamily="18" charset="0"/>
                <a:cs typeface="Times New Roman" panose="02020603050405020304" pitchFamily="18" charset="0"/>
              </a:rPr>
            </a:b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5" name="Subtitle 4">
            <a:extLst>
              <a:ext uri="{FF2B5EF4-FFF2-40B4-BE49-F238E27FC236}">
                <a16:creationId xmlns:a16="http://schemas.microsoft.com/office/drawing/2014/main" id="{3FEE7309-FE2B-47C0-AD28-D899AD1CBC44}"/>
              </a:ext>
            </a:extLst>
          </p:cNvPr>
          <p:cNvSpPr>
            <a:spLocks noGrp="1"/>
          </p:cNvSpPr>
          <p:nvPr>
            <p:ph type="subTitle" idx="3"/>
          </p:nvPr>
        </p:nvSpPr>
        <p:spPr/>
        <p:txBody>
          <a:bodyPr/>
          <a:lstStyle/>
          <a:p>
            <a:pPr marL="0" marR="0">
              <a:spcBef>
                <a:spcPts val="900"/>
              </a:spcBef>
              <a:spcAft>
                <a:spcPts val="900"/>
              </a:spcAft>
            </a:pPr>
            <a:r>
              <a:rPr lang="en-US" sz="1000" dirty="0">
                <a:effectLst/>
                <a:latin typeface="Cambria" panose="02040503050406030204" pitchFamily="18" charset="0"/>
                <a:ea typeface="Cambria" panose="02040503050406030204" pitchFamily="18" charset="0"/>
                <a:cs typeface="Times New Roman" panose="02020603050405020304" pitchFamily="18" charset="0"/>
              </a:rPr>
              <a:t>Common web coding languages like PHP and Java allow programmers to refer to external files and scripts from within their code. The “include” command is the generic name for this type of activity.</a:t>
            </a:r>
          </a:p>
          <a:p>
            <a:pPr marL="0" marR="0">
              <a:spcBef>
                <a:spcPts val="900"/>
              </a:spcBef>
              <a:spcAft>
                <a:spcPts val="900"/>
              </a:spcAft>
            </a:pPr>
            <a:endParaRPr lang="en-US" sz="10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900"/>
              </a:spcBef>
              <a:spcAft>
                <a:spcPts val="900"/>
              </a:spcAft>
            </a:pPr>
            <a:r>
              <a:rPr lang="en-US" sz="1000" dirty="0">
                <a:effectLst/>
                <a:latin typeface="Cambria" panose="02040503050406030204" pitchFamily="18" charset="0"/>
                <a:ea typeface="Cambria" panose="02040503050406030204" pitchFamily="18" charset="0"/>
                <a:cs typeface="Times New Roman" panose="02020603050405020304" pitchFamily="18" charset="0"/>
              </a:rPr>
              <a:t>In certain situations, a hacker can manipulate a website’s URL to compromise the “include” section of the code and gain access to other parts of the application server. Certain plug-ins for the WordPress platform have been found to be vulnerable against file inclusion attacks. When such hacks occur, the infiltrator can gain access to all data on the primary application server.</a:t>
            </a:r>
            <a:endParaRPr lang="en-US" sz="1000" dirty="0"/>
          </a:p>
        </p:txBody>
      </p:sp>
      <p:sp>
        <p:nvSpPr>
          <p:cNvPr id="6" name="Subtitle 5">
            <a:extLst>
              <a:ext uri="{FF2B5EF4-FFF2-40B4-BE49-F238E27FC236}">
                <a16:creationId xmlns:a16="http://schemas.microsoft.com/office/drawing/2014/main" id="{8C0CC5DF-B828-4183-BEBF-65144F69C75B}"/>
              </a:ext>
            </a:extLst>
          </p:cNvPr>
          <p:cNvSpPr>
            <a:spLocks noGrp="1"/>
          </p:cNvSpPr>
          <p:nvPr>
            <p:ph type="subTitle" idx="4"/>
          </p:nvPr>
        </p:nvSpPr>
        <p:spPr/>
        <p:txBody>
          <a:bodyPr/>
          <a:lstStyle/>
          <a:p>
            <a:r>
              <a:rPr lang="en-US" dirty="0"/>
              <a:t>Implementation</a:t>
            </a:r>
          </a:p>
        </p:txBody>
      </p:sp>
      <p:sp>
        <p:nvSpPr>
          <p:cNvPr id="8" name="Subtitle 7">
            <a:extLst>
              <a:ext uri="{FF2B5EF4-FFF2-40B4-BE49-F238E27FC236}">
                <a16:creationId xmlns:a16="http://schemas.microsoft.com/office/drawing/2014/main" id="{C8867135-9A42-4E37-9525-667EB6EF63B3}"/>
              </a:ext>
            </a:extLst>
          </p:cNvPr>
          <p:cNvSpPr>
            <a:spLocks noGrp="1"/>
          </p:cNvSpPr>
          <p:nvPr>
            <p:ph type="subTitle" idx="6"/>
          </p:nvPr>
        </p:nvSpPr>
        <p:spPr/>
        <p:txBody>
          <a:bodyPr/>
          <a:lstStyle/>
          <a:p>
            <a:r>
              <a:rPr lang="en-US" dirty="0"/>
              <a:t>Mitigation</a:t>
            </a:r>
          </a:p>
        </p:txBody>
      </p:sp>
      <p:sp>
        <p:nvSpPr>
          <p:cNvPr id="4" name="TextBox 3">
            <a:extLst>
              <a:ext uri="{FF2B5EF4-FFF2-40B4-BE49-F238E27FC236}">
                <a16:creationId xmlns:a16="http://schemas.microsoft.com/office/drawing/2014/main" id="{D0325234-0863-448A-B065-CB99DF12E681}"/>
              </a:ext>
            </a:extLst>
          </p:cNvPr>
          <p:cNvSpPr txBox="1"/>
          <p:nvPr/>
        </p:nvSpPr>
        <p:spPr>
          <a:xfrm>
            <a:off x="4921405" y="2371493"/>
            <a:ext cx="4029307" cy="1384995"/>
          </a:xfrm>
          <a:prstGeom prst="rect">
            <a:avLst/>
          </a:prstGeom>
          <a:noFill/>
        </p:spPr>
        <p:txBody>
          <a:bodyPr wrap="square" rtlCol="0">
            <a:spAutoFit/>
          </a:bodyPr>
          <a:lstStyle/>
          <a:p>
            <a:pPr marL="342900" indent="-342900">
              <a:buAutoNum type="arabicPeriod"/>
            </a:pPr>
            <a:r>
              <a:rPr lang="en-US" dirty="0"/>
              <a:t>Keep WordPress Core Up-to-Date</a:t>
            </a:r>
          </a:p>
          <a:p>
            <a:pPr marL="342900" indent="-342900">
              <a:buAutoNum type="arabicPeriod"/>
            </a:pPr>
            <a:r>
              <a:rPr lang="en-US" dirty="0"/>
              <a:t>Use a Web Application Firewall</a:t>
            </a:r>
          </a:p>
          <a:p>
            <a:pPr marL="342900" indent="-342900">
              <a:buAutoNum type="arabicPeriod"/>
            </a:pPr>
            <a:r>
              <a:rPr lang="en-US" dirty="0"/>
              <a:t>Sanitize Your Data</a:t>
            </a:r>
          </a:p>
          <a:p>
            <a:pPr marL="342900" indent="-342900">
              <a:buFont typeface="Arial"/>
              <a:buAutoNum type="arabicPeriod"/>
            </a:pPr>
            <a:r>
              <a:rPr lang="en-US" dirty="0"/>
              <a:t>Disable XML RPC in WordPress</a:t>
            </a:r>
          </a:p>
          <a:p>
            <a:pPr marL="342900" indent="-342900">
              <a:buFont typeface="Arial"/>
              <a:buAutoNum type="arabicPeriod"/>
            </a:pPr>
            <a:r>
              <a:rPr lang="en-US" dirty="0"/>
              <a:t>Disable REST API in WordPress</a:t>
            </a:r>
          </a:p>
          <a:p>
            <a:pPr marL="342900" indent="-342900">
              <a:buFont typeface="Arial"/>
              <a:buAutoNum type="arabicPeriod"/>
            </a:pPr>
            <a:r>
              <a:rPr lang="en-US" dirty="0"/>
              <a:t>Install a Virus Scanner</a:t>
            </a:r>
          </a:p>
        </p:txBody>
      </p:sp>
    </p:spTree>
    <p:extLst>
      <p:ext uri="{BB962C8B-B14F-4D97-AF65-F5344CB8AC3E}">
        <p14:creationId xmlns:p14="http://schemas.microsoft.com/office/powerpoint/2010/main" val="347196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2"/>
        <p:cNvGrpSpPr/>
        <p:nvPr/>
      </p:nvGrpSpPr>
      <p:grpSpPr>
        <a:xfrm>
          <a:off x="0" y="0"/>
          <a:ext cx="0" cy="0"/>
          <a:chOff x="0" y="0"/>
          <a:chExt cx="0" cy="0"/>
        </a:xfrm>
      </p:grpSpPr>
      <p:sp>
        <p:nvSpPr>
          <p:cNvPr id="3253" name="Google Shape;3253;p17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Questions?</a:t>
            </a:r>
            <a:endParaRPr dirty="0"/>
          </a:p>
        </p:txBody>
      </p:sp>
      <p:sp>
        <p:nvSpPr>
          <p:cNvPr id="3254" name="Google Shape;3254;p1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14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0"/>
        <p:cNvGrpSpPr/>
        <p:nvPr/>
      </p:nvGrpSpPr>
      <p:grpSpPr>
        <a:xfrm>
          <a:off x="0" y="0"/>
          <a:ext cx="0" cy="0"/>
          <a:chOff x="0" y="0"/>
          <a:chExt cx="0" cy="0"/>
        </a:xfrm>
      </p:grpSpPr>
      <p:sp>
        <p:nvSpPr>
          <p:cNvPr id="3081" name="Google Shape;3081;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3082" name="Google Shape;3082;p1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Items we will cover in this report</a:t>
            </a:r>
            <a:endParaRPr dirty="0"/>
          </a:p>
        </p:txBody>
      </p:sp>
      <p:sp>
        <p:nvSpPr>
          <p:cNvPr id="3083" name="Google Shape;3083;p1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84" name="Google Shape;3084;p161"/>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Current Network Topology</a:t>
            </a:r>
            <a:endParaRPr dirty="0"/>
          </a:p>
        </p:txBody>
      </p:sp>
      <p:sp>
        <p:nvSpPr>
          <p:cNvPr id="3085" name="Google Shape;3085;p161"/>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dirty="0"/>
              <a:t>Alerts Implemented</a:t>
            </a:r>
          </a:p>
        </p:txBody>
      </p:sp>
      <p:sp>
        <p:nvSpPr>
          <p:cNvPr id="3086" name="Google Shape;3086;p161"/>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dirty="0"/>
              <a:t>Hardening/Mitigation</a:t>
            </a:r>
          </a:p>
        </p:txBody>
      </p:sp>
      <p:sp>
        <p:nvSpPr>
          <p:cNvPr id="3087" name="Google Shape;3087;p161"/>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dirty="0"/>
              <a:t>Questions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2"/>
        <p:cNvGrpSpPr/>
        <p:nvPr/>
      </p:nvGrpSpPr>
      <p:grpSpPr>
        <a:xfrm>
          <a:off x="0" y="0"/>
          <a:ext cx="0" cy="0"/>
          <a:chOff x="0" y="0"/>
          <a:chExt cx="0" cy="0"/>
        </a:xfrm>
      </p:grpSpPr>
      <p:sp>
        <p:nvSpPr>
          <p:cNvPr id="3253" name="Google Shape;3253;p17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Network Topology</a:t>
            </a:r>
            <a:endParaRPr dirty="0"/>
          </a:p>
        </p:txBody>
      </p:sp>
      <p:sp>
        <p:nvSpPr>
          <p:cNvPr id="3254" name="Google Shape;3254;p1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C48BBE7-BC67-4601-BBDF-F7DD7B99D95B}"/>
              </a:ext>
            </a:extLst>
          </p:cNvPr>
          <p:cNvGraphicFramePr>
            <a:graphicFrameLocks noGrp="1"/>
          </p:cNvGraphicFramePr>
          <p:nvPr/>
        </p:nvGraphicFramePr>
        <p:xfrm>
          <a:off x="2363075" y="3496151"/>
          <a:ext cx="5177868" cy="1371600"/>
        </p:xfrm>
        <a:graphic>
          <a:graphicData uri="http://schemas.openxmlformats.org/drawingml/2006/table">
            <a:tbl>
              <a:tblPr firstRow="1" bandRow="1">
                <a:tableStyleId>{5C22544A-7EE6-4342-B048-85BDC9FD1C3A}</a:tableStyleId>
              </a:tblPr>
              <a:tblGrid>
                <a:gridCol w="1294467">
                  <a:extLst>
                    <a:ext uri="{9D8B030D-6E8A-4147-A177-3AD203B41FA5}">
                      <a16:colId xmlns:a16="http://schemas.microsoft.com/office/drawing/2014/main" val="1711168619"/>
                    </a:ext>
                  </a:extLst>
                </a:gridCol>
                <a:gridCol w="1294467">
                  <a:extLst>
                    <a:ext uri="{9D8B030D-6E8A-4147-A177-3AD203B41FA5}">
                      <a16:colId xmlns:a16="http://schemas.microsoft.com/office/drawing/2014/main" val="3432386700"/>
                    </a:ext>
                  </a:extLst>
                </a:gridCol>
                <a:gridCol w="1294467">
                  <a:extLst>
                    <a:ext uri="{9D8B030D-6E8A-4147-A177-3AD203B41FA5}">
                      <a16:colId xmlns:a16="http://schemas.microsoft.com/office/drawing/2014/main" val="545937623"/>
                    </a:ext>
                  </a:extLst>
                </a:gridCol>
                <a:gridCol w="1294467">
                  <a:extLst>
                    <a:ext uri="{9D8B030D-6E8A-4147-A177-3AD203B41FA5}">
                      <a16:colId xmlns:a16="http://schemas.microsoft.com/office/drawing/2014/main" val="583522696"/>
                    </a:ext>
                  </a:extLst>
                </a:gridCol>
              </a:tblGrid>
              <a:tr h="205740">
                <a:tc>
                  <a:txBody>
                    <a:bodyPr/>
                    <a:lstStyle/>
                    <a:p>
                      <a:r>
                        <a:rPr lang="en-US" sz="900" dirty="0" err="1"/>
                        <a:t>HostName</a:t>
                      </a:r>
                      <a:endParaRPr lang="en-US" sz="900" dirty="0"/>
                    </a:p>
                  </a:txBody>
                  <a:tcPr marL="68580" marR="68580" marT="34290" marB="34290"/>
                </a:tc>
                <a:tc>
                  <a:txBody>
                    <a:bodyPr/>
                    <a:lstStyle/>
                    <a:p>
                      <a:r>
                        <a:rPr lang="en-US" sz="900" dirty="0"/>
                        <a:t>OS</a:t>
                      </a:r>
                    </a:p>
                  </a:txBody>
                  <a:tcPr marL="68580" marR="68580" marT="34290" marB="34290"/>
                </a:tc>
                <a:tc>
                  <a:txBody>
                    <a:bodyPr/>
                    <a:lstStyle/>
                    <a:p>
                      <a:r>
                        <a:rPr lang="en-US" sz="900" dirty="0"/>
                        <a:t>IP Address</a:t>
                      </a:r>
                    </a:p>
                  </a:txBody>
                  <a:tcPr marL="68580" marR="68580" marT="34290" marB="34290"/>
                </a:tc>
                <a:tc>
                  <a:txBody>
                    <a:bodyPr/>
                    <a:lstStyle/>
                    <a:p>
                      <a:r>
                        <a:rPr lang="en-US" sz="900" dirty="0"/>
                        <a:t>Purpose</a:t>
                      </a:r>
                    </a:p>
                  </a:txBody>
                  <a:tcPr marL="68580" marR="68580" marT="34290" marB="34290"/>
                </a:tc>
                <a:extLst>
                  <a:ext uri="{0D108BD9-81ED-4DB2-BD59-A6C34878D82A}">
                    <a16:rowId xmlns:a16="http://schemas.microsoft.com/office/drawing/2014/main" val="631558752"/>
                  </a:ext>
                </a:extLst>
              </a:tr>
              <a:tr h="205740">
                <a:tc>
                  <a:txBody>
                    <a:bodyPr/>
                    <a:lstStyle/>
                    <a:p>
                      <a:r>
                        <a:rPr lang="en-US" sz="900" dirty="0"/>
                        <a:t>ML-RefVm-684427</a:t>
                      </a:r>
                    </a:p>
                  </a:txBody>
                  <a:tcPr marL="68580" marR="68580" marT="34290" marB="34290"/>
                </a:tc>
                <a:tc>
                  <a:txBody>
                    <a:bodyPr/>
                    <a:lstStyle/>
                    <a:p>
                      <a:r>
                        <a:rPr lang="en-US" sz="900" dirty="0"/>
                        <a:t>Windows 10</a:t>
                      </a:r>
                    </a:p>
                  </a:txBody>
                  <a:tcPr marL="68580" marR="68580" marT="34290" marB="34290"/>
                </a:tc>
                <a:tc>
                  <a:txBody>
                    <a:bodyPr/>
                    <a:lstStyle/>
                    <a:p>
                      <a:r>
                        <a:rPr lang="en-US" sz="900" dirty="0"/>
                        <a:t>192.168.1.1</a:t>
                      </a:r>
                    </a:p>
                  </a:txBody>
                  <a:tcPr marL="68580" marR="68580" marT="34290" marB="34290"/>
                </a:tc>
                <a:tc>
                  <a:txBody>
                    <a:bodyPr/>
                    <a:lstStyle/>
                    <a:p>
                      <a:r>
                        <a:rPr lang="en-US" sz="900" dirty="0"/>
                        <a:t>Hyper-V Host</a:t>
                      </a:r>
                    </a:p>
                  </a:txBody>
                  <a:tcPr marL="68580" marR="68580" marT="34290" marB="34290"/>
                </a:tc>
                <a:extLst>
                  <a:ext uri="{0D108BD9-81ED-4DB2-BD59-A6C34878D82A}">
                    <a16:rowId xmlns:a16="http://schemas.microsoft.com/office/drawing/2014/main" val="529236989"/>
                  </a:ext>
                </a:extLst>
              </a:tr>
              <a:tr h="205740">
                <a:tc>
                  <a:txBody>
                    <a:bodyPr/>
                    <a:lstStyle/>
                    <a:p>
                      <a:r>
                        <a:rPr lang="en-US" sz="900" dirty="0"/>
                        <a:t>Kali</a:t>
                      </a:r>
                    </a:p>
                  </a:txBody>
                  <a:tcPr marL="68580" marR="68580" marT="34290" marB="34290"/>
                </a:tc>
                <a:tc>
                  <a:txBody>
                    <a:bodyPr/>
                    <a:lstStyle/>
                    <a:p>
                      <a:r>
                        <a:rPr lang="en-US" sz="900" dirty="0"/>
                        <a:t>Kali Linux 2020.1</a:t>
                      </a:r>
                    </a:p>
                  </a:txBody>
                  <a:tcPr marL="68580" marR="68580" marT="34290" marB="34290"/>
                </a:tc>
                <a:tc>
                  <a:txBody>
                    <a:bodyPr/>
                    <a:lstStyle/>
                    <a:p>
                      <a:r>
                        <a:rPr lang="en-US" sz="900" dirty="0"/>
                        <a:t>192.168.1.90</a:t>
                      </a:r>
                    </a:p>
                  </a:txBody>
                  <a:tcPr marL="68580" marR="68580" marT="34290" marB="34290"/>
                </a:tc>
                <a:tc>
                  <a:txBody>
                    <a:bodyPr/>
                    <a:lstStyle/>
                    <a:p>
                      <a:r>
                        <a:rPr lang="en-US" sz="900" dirty="0"/>
                        <a:t>Attacker Machine</a:t>
                      </a:r>
                    </a:p>
                  </a:txBody>
                  <a:tcPr marL="68580" marR="68580" marT="34290" marB="34290"/>
                </a:tc>
                <a:extLst>
                  <a:ext uri="{0D108BD9-81ED-4DB2-BD59-A6C34878D82A}">
                    <a16:rowId xmlns:a16="http://schemas.microsoft.com/office/drawing/2014/main" val="1169582648"/>
                  </a:ext>
                </a:extLst>
              </a:tr>
              <a:tr h="342900">
                <a:tc>
                  <a:txBody>
                    <a:bodyPr/>
                    <a:lstStyle/>
                    <a:p>
                      <a:r>
                        <a:rPr lang="en-US" sz="900" dirty="0"/>
                        <a:t>Target 1</a:t>
                      </a:r>
                    </a:p>
                  </a:txBody>
                  <a:tcPr marL="68580" marR="68580" marT="34290" marB="34290"/>
                </a:tc>
                <a:tc>
                  <a:txBody>
                    <a:bodyPr/>
                    <a:lstStyle/>
                    <a:p>
                      <a:r>
                        <a:rPr lang="en-US" sz="900" dirty="0"/>
                        <a:t>Debian Linux 8</a:t>
                      </a:r>
                    </a:p>
                  </a:txBody>
                  <a:tcPr marL="68580" marR="68580" marT="34290" marB="34290"/>
                </a:tc>
                <a:tc>
                  <a:txBody>
                    <a:bodyPr/>
                    <a:lstStyle/>
                    <a:p>
                      <a:r>
                        <a:rPr lang="en-US" sz="900" dirty="0"/>
                        <a:t>192.168.1.110</a:t>
                      </a:r>
                    </a:p>
                  </a:txBody>
                  <a:tcPr marL="68580" marR="68580" marT="34290" marB="34290"/>
                </a:tc>
                <a:tc>
                  <a:txBody>
                    <a:bodyPr/>
                    <a:lstStyle/>
                    <a:p>
                      <a:r>
                        <a:rPr lang="en-US" sz="900" dirty="0" err="1"/>
                        <a:t>Wordpress</a:t>
                      </a:r>
                      <a:r>
                        <a:rPr lang="en-US" sz="900" dirty="0"/>
                        <a:t>/Target Machine</a:t>
                      </a:r>
                    </a:p>
                  </a:txBody>
                  <a:tcPr marL="68580" marR="68580" marT="34290" marB="34290"/>
                </a:tc>
                <a:extLst>
                  <a:ext uri="{0D108BD9-81ED-4DB2-BD59-A6C34878D82A}">
                    <a16:rowId xmlns:a16="http://schemas.microsoft.com/office/drawing/2014/main" val="3944997278"/>
                  </a:ext>
                </a:extLst>
              </a:tr>
              <a:tr h="205740">
                <a:tc>
                  <a:txBody>
                    <a:bodyPr/>
                    <a:lstStyle/>
                    <a:p>
                      <a:r>
                        <a:rPr lang="en-US" sz="900" dirty="0"/>
                        <a:t>Capstone</a:t>
                      </a:r>
                    </a:p>
                  </a:txBody>
                  <a:tcPr marL="68580" marR="68580" marT="34290" marB="34290"/>
                </a:tc>
                <a:tc>
                  <a:txBody>
                    <a:bodyPr/>
                    <a:lstStyle/>
                    <a:p>
                      <a:r>
                        <a:rPr lang="en-US" sz="900" dirty="0"/>
                        <a:t>Ubuntu Linux 18.04</a:t>
                      </a:r>
                    </a:p>
                  </a:txBody>
                  <a:tcPr marL="68580" marR="68580" marT="34290" marB="34290"/>
                </a:tc>
                <a:tc>
                  <a:txBody>
                    <a:bodyPr/>
                    <a:lstStyle/>
                    <a:p>
                      <a:r>
                        <a:rPr lang="en-US" sz="900" dirty="0"/>
                        <a:t>192.168.1.105</a:t>
                      </a:r>
                    </a:p>
                  </a:txBody>
                  <a:tcPr marL="68580" marR="68580" marT="34290" marB="34290"/>
                </a:tc>
                <a:tc>
                  <a:txBody>
                    <a:bodyPr/>
                    <a:lstStyle/>
                    <a:p>
                      <a:r>
                        <a:rPr lang="en-US" sz="900" dirty="0"/>
                        <a:t>Log forwarder</a:t>
                      </a:r>
                    </a:p>
                  </a:txBody>
                  <a:tcPr marL="68580" marR="68580" marT="34290" marB="34290"/>
                </a:tc>
                <a:extLst>
                  <a:ext uri="{0D108BD9-81ED-4DB2-BD59-A6C34878D82A}">
                    <a16:rowId xmlns:a16="http://schemas.microsoft.com/office/drawing/2014/main" val="1037352052"/>
                  </a:ext>
                </a:extLst>
              </a:tr>
              <a:tr h="205740">
                <a:tc>
                  <a:txBody>
                    <a:bodyPr/>
                    <a:lstStyle/>
                    <a:p>
                      <a:r>
                        <a:rPr lang="en-US" sz="900" dirty="0"/>
                        <a:t>ELK</a:t>
                      </a:r>
                    </a:p>
                  </a:txBody>
                  <a:tcPr marL="68580" marR="68580" marT="34290" marB="34290"/>
                </a:tc>
                <a:tc>
                  <a:txBody>
                    <a:bodyPr/>
                    <a:lstStyle/>
                    <a:p>
                      <a:r>
                        <a:rPr lang="en-US" sz="900" dirty="0"/>
                        <a:t>Ubuntu Linux 18.04</a:t>
                      </a:r>
                    </a:p>
                  </a:txBody>
                  <a:tcPr marL="68580" marR="68580" marT="34290" marB="34290"/>
                </a:tc>
                <a:tc>
                  <a:txBody>
                    <a:bodyPr/>
                    <a:lstStyle/>
                    <a:p>
                      <a:r>
                        <a:rPr lang="en-US" sz="900" dirty="0"/>
                        <a:t>192.168.1.100</a:t>
                      </a:r>
                    </a:p>
                  </a:txBody>
                  <a:tcPr marL="68580" marR="68580" marT="34290" marB="34290"/>
                </a:tc>
                <a:tc>
                  <a:txBody>
                    <a:bodyPr/>
                    <a:lstStyle/>
                    <a:p>
                      <a:r>
                        <a:rPr lang="en-US" sz="900" dirty="0"/>
                        <a:t>ELK Stack Server</a:t>
                      </a:r>
                    </a:p>
                  </a:txBody>
                  <a:tcPr marL="68580" marR="68580" marT="34290" marB="34290"/>
                </a:tc>
                <a:extLst>
                  <a:ext uri="{0D108BD9-81ED-4DB2-BD59-A6C34878D82A}">
                    <a16:rowId xmlns:a16="http://schemas.microsoft.com/office/drawing/2014/main" val="3350658941"/>
                  </a:ext>
                </a:extLst>
              </a:tr>
            </a:tbl>
          </a:graphicData>
        </a:graphic>
      </p:graphicFrame>
      <p:pic>
        <p:nvPicPr>
          <p:cNvPr id="3" name="Picture 2">
            <a:extLst>
              <a:ext uri="{FF2B5EF4-FFF2-40B4-BE49-F238E27FC236}">
                <a16:creationId xmlns:a16="http://schemas.microsoft.com/office/drawing/2014/main" id="{687F8DFB-DA90-4E8A-9A1B-8AF4AC5BF95C}"/>
              </a:ext>
            </a:extLst>
          </p:cNvPr>
          <p:cNvPicPr>
            <a:picLocks noChangeAspect="1"/>
          </p:cNvPicPr>
          <p:nvPr/>
        </p:nvPicPr>
        <p:blipFill>
          <a:blip r:embed="rId2"/>
          <a:stretch>
            <a:fillRect/>
          </a:stretch>
        </p:blipFill>
        <p:spPr>
          <a:xfrm>
            <a:off x="1231583" y="147161"/>
            <a:ext cx="6309360" cy="3348990"/>
          </a:xfrm>
          <a:prstGeom prst="rect">
            <a:avLst/>
          </a:prstGeom>
        </p:spPr>
      </p:pic>
    </p:spTree>
    <p:extLst>
      <p:ext uri="{BB962C8B-B14F-4D97-AF65-F5344CB8AC3E}">
        <p14:creationId xmlns:p14="http://schemas.microsoft.com/office/powerpoint/2010/main" val="315991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2"/>
        <p:cNvGrpSpPr/>
        <p:nvPr/>
      </p:nvGrpSpPr>
      <p:grpSpPr>
        <a:xfrm>
          <a:off x="0" y="0"/>
          <a:ext cx="0" cy="0"/>
          <a:chOff x="0" y="0"/>
          <a:chExt cx="0" cy="0"/>
        </a:xfrm>
      </p:grpSpPr>
      <p:sp>
        <p:nvSpPr>
          <p:cNvPr id="3253" name="Google Shape;3253;p17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Alerts Implemented</a:t>
            </a:r>
            <a:endParaRPr dirty="0"/>
          </a:p>
        </p:txBody>
      </p:sp>
      <p:sp>
        <p:nvSpPr>
          <p:cNvPr id="3254" name="Google Shape;3254;p1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12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AB1F-6756-419C-8743-AC994A244086}"/>
              </a:ext>
            </a:extLst>
          </p:cNvPr>
          <p:cNvSpPr>
            <a:spLocks noGrp="1"/>
          </p:cNvSpPr>
          <p:nvPr>
            <p:ph type="title"/>
          </p:nvPr>
        </p:nvSpPr>
        <p:spPr/>
        <p:txBody>
          <a:bodyPr/>
          <a:lstStyle/>
          <a:p>
            <a: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Alert 1: Excessive HTTP Errors</a:t>
            </a: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5" name="Subtitle 4">
            <a:extLst>
              <a:ext uri="{FF2B5EF4-FFF2-40B4-BE49-F238E27FC236}">
                <a16:creationId xmlns:a16="http://schemas.microsoft.com/office/drawing/2014/main" id="{3FEE7309-FE2B-47C0-AD28-D899AD1CBC44}"/>
              </a:ext>
            </a:extLst>
          </p:cNvPr>
          <p:cNvSpPr>
            <a:spLocks noGrp="1"/>
          </p:cNvSpPr>
          <p:nvPr>
            <p:ph type="subTitle" idx="3"/>
          </p:nvPr>
        </p:nvSpPr>
        <p:spPr/>
        <p:txBody>
          <a:bodyPr/>
          <a:lstStyle/>
          <a:p>
            <a:pPr marL="0" marR="0">
              <a:spcBef>
                <a:spcPts val="900"/>
              </a:spcBef>
              <a:spcAft>
                <a:spcPts val="900"/>
              </a:spcAft>
            </a:pPr>
            <a:r>
              <a:rPr lang="en-US" dirty="0">
                <a:effectLst/>
                <a:latin typeface="Cambria" panose="02040503050406030204" pitchFamily="18" charset="0"/>
                <a:ea typeface="Cambria" panose="02040503050406030204" pitchFamily="18" charset="0"/>
                <a:cs typeface="Times New Roman" panose="02020603050405020304" pitchFamily="18" charset="0"/>
              </a:rPr>
              <a:t>-   </a:t>
            </a:r>
            <a:r>
              <a:rPr lang="en-US" b="1" dirty="0">
                <a:effectLst/>
                <a:latin typeface="Cambria" panose="02040503050406030204" pitchFamily="18" charset="0"/>
                <a:ea typeface="Cambria" panose="02040503050406030204" pitchFamily="18" charset="0"/>
                <a:cs typeface="Times New Roman" panose="02020603050405020304" pitchFamily="18" charset="0"/>
              </a:rPr>
              <a:t>Metric</a:t>
            </a:r>
            <a:r>
              <a:rPr lang="en-US" dirty="0">
                <a:effectLst/>
                <a:latin typeface="Cambria" panose="02040503050406030204" pitchFamily="18" charset="0"/>
                <a:ea typeface="Cambria" panose="02040503050406030204" pitchFamily="18" charset="0"/>
                <a:cs typeface="Times New Roman" panose="02020603050405020304" pitchFamily="18" charset="0"/>
              </a:rPr>
              <a:t>: </a:t>
            </a:r>
            <a:r>
              <a:rPr lang="en-US" dirty="0" err="1">
                <a:effectLst/>
                <a:latin typeface="Cambria" panose="02040503050406030204" pitchFamily="18" charset="0"/>
                <a:ea typeface="Cambria" panose="02040503050406030204" pitchFamily="18" charset="0"/>
                <a:cs typeface="Times New Roman" panose="02020603050405020304" pitchFamily="18" charset="0"/>
              </a:rPr>
              <a:t>http.response.status_code</a:t>
            </a:r>
            <a:r>
              <a:rPr lang="en-US" dirty="0">
                <a:effectLst/>
                <a:latin typeface="Cambria" panose="02040503050406030204" pitchFamily="18" charset="0"/>
                <a:ea typeface="Cambria" panose="02040503050406030204" pitchFamily="18" charset="0"/>
                <a:cs typeface="Times New Roman" panose="02020603050405020304" pitchFamily="18" charset="0"/>
              </a:rPr>
              <a:t> </a:t>
            </a:r>
          </a:p>
          <a:p>
            <a:pPr marL="0" marR="0">
              <a:spcBef>
                <a:spcPts val="900"/>
              </a:spcBef>
              <a:spcAft>
                <a:spcPts val="900"/>
              </a:spcAft>
            </a:pPr>
            <a:r>
              <a:rPr lang="en-US" dirty="0">
                <a:effectLst/>
                <a:latin typeface="Cambria" panose="02040503050406030204" pitchFamily="18" charset="0"/>
                <a:ea typeface="Cambria" panose="02040503050406030204" pitchFamily="18" charset="0"/>
                <a:cs typeface="Times New Roman" panose="02020603050405020304" pitchFamily="18" charset="0"/>
              </a:rPr>
              <a:t>-   </a:t>
            </a:r>
            <a:r>
              <a:rPr lang="en-US" b="1" dirty="0">
                <a:effectLst/>
                <a:latin typeface="Cambria" panose="02040503050406030204" pitchFamily="18" charset="0"/>
                <a:ea typeface="Cambria" panose="02040503050406030204" pitchFamily="18" charset="0"/>
                <a:cs typeface="Times New Roman" panose="02020603050405020304" pitchFamily="18" charset="0"/>
              </a:rPr>
              <a:t>Threshold</a:t>
            </a:r>
            <a:r>
              <a:rPr lang="en-US" dirty="0">
                <a:effectLst/>
                <a:latin typeface="Cambria" panose="02040503050406030204" pitchFamily="18" charset="0"/>
                <a:ea typeface="Cambria" panose="02040503050406030204" pitchFamily="18" charset="0"/>
                <a:cs typeface="Times New Roman" panose="02020603050405020304" pitchFamily="18" charset="0"/>
              </a:rPr>
              <a:t>: 400 </a:t>
            </a:r>
          </a:p>
          <a:p>
            <a:pPr marL="171450" indent="-171450">
              <a:buFontTx/>
              <a:buChar char="-"/>
            </a:pPr>
            <a:r>
              <a:rPr lang="en-US" sz="1200" b="1" dirty="0">
                <a:latin typeface="Cambria" panose="02040503050406030204" pitchFamily="18" charset="0"/>
                <a:ea typeface="Cambria" panose="02040503050406030204" pitchFamily="18" charset="0"/>
                <a:cs typeface="Times New Roman" panose="02020603050405020304" pitchFamily="18" charset="0"/>
              </a:rPr>
              <a:t>Vulnerability Detected: </a:t>
            </a:r>
            <a:r>
              <a:rPr lang="en-US" sz="1200" dirty="0">
                <a:latin typeface="Cambria" panose="02040503050406030204" pitchFamily="18" charset="0"/>
                <a:ea typeface="Cambria" panose="02040503050406030204" pitchFamily="18" charset="0"/>
                <a:cs typeface="Times New Roman" panose="02020603050405020304" pitchFamily="18" charset="0"/>
              </a:rPr>
              <a:t>Brute Force Attack</a:t>
            </a:r>
            <a:endParaRPr lang="en-US" dirty="0">
              <a:latin typeface="Cambria" panose="02040503050406030204" pitchFamily="18" charset="0"/>
              <a:ea typeface="Cambria" panose="02040503050406030204" pitchFamily="18" charset="0"/>
              <a:cs typeface="Times New Roman" panose="02020603050405020304" pitchFamily="18" charset="0"/>
            </a:endParaRPr>
          </a:p>
          <a:p>
            <a:pPr marL="171450" indent="-171450">
              <a:buFontTx/>
              <a:buChar char="-"/>
            </a:pPr>
            <a:r>
              <a:rPr lang="en-US" sz="1200" b="1" dirty="0">
                <a:latin typeface="Cambria" panose="02040503050406030204" pitchFamily="18" charset="0"/>
                <a:ea typeface="Cambria" panose="02040503050406030204" pitchFamily="18" charset="0"/>
                <a:cs typeface="Times New Roman" panose="02020603050405020304" pitchFamily="18" charset="0"/>
              </a:rPr>
              <a:t>Reliability: </a:t>
            </a:r>
            <a:r>
              <a:rPr lang="en-US" sz="1200" dirty="0">
                <a:latin typeface="Cambria" panose="02040503050406030204" pitchFamily="18" charset="0"/>
                <a:ea typeface="Cambria" panose="02040503050406030204" pitchFamily="18" charset="0"/>
                <a:cs typeface="Times New Roman" panose="02020603050405020304" pitchFamily="18" charset="0"/>
              </a:rPr>
              <a:t>High</a:t>
            </a:r>
          </a:p>
          <a:p>
            <a:endParaRPr lang="en-US" sz="1200" dirty="0">
              <a:latin typeface="Cambria" panose="02040503050406030204" pitchFamily="18" charset="0"/>
              <a:ea typeface="Cambria" panose="020405030504060302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8C0CC5DF-B828-4183-BEBF-65144F69C75B}"/>
              </a:ext>
            </a:extLst>
          </p:cNvPr>
          <p:cNvSpPr>
            <a:spLocks noGrp="1"/>
          </p:cNvSpPr>
          <p:nvPr>
            <p:ph type="subTitle" idx="4"/>
          </p:nvPr>
        </p:nvSpPr>
        <p:spPr/>
        <p:txBody>
          <a:bodyPr/>
          <a:lstStyle/>
          <a:p>
            <a:r>
              <a:rPr lang="en-US" dirty="0"/>
              <a:t>Implementation</a:t>
            </a:r>
          </a:p>
        </p:txBody>
      </p:sp>
      <p:sp>
        <p:nvSpPr>
          <p:cNvPr id="8" name="Subtitle 7">
            <a:extLst>
              <a:ext uri="{FF2B5EF4-FFF2-40B4-BE49-F238E27FC236}">
                <a16:creationId xmlns:a16="http://schemas.microsoft.com/office/drawing/2014/main" id="{C8867135-9A42-4E37-9525-667EB6EF63B3}"/>
              </a:ext>
            </a:extLst>
          </p:cNvPr>
          <p:cNvSpPr>
            <a:spLocks noGrp="1"/>
          </p:cNvSpPr>
          <p:nvPr>
            <p:ph type="subTitle" idx="6"/>
          </p:nvPr>
        </p:nvSpPr>
        <p:spPr/>
        <p:txBody>
          <a:bodyPr/>
          <a:lstStyle/>
          <a:p>
            <a:r>
              <a:rPr lang="en-US" dirty="0"/>
              <a:t>Visualization</a:t>
            </a:r>
          </a:p>
        </p:txBody>
      </p:sp>
      <p:pic>
        <p:nvPicPr>
          <p:cNvPr id="9" name="Picture 8" descr="Graphical user interface, application&#10;&#10;Description automatically generated">
            <a:extLst>
              <a:ext uri="{FF2B5EF4-FFF2-40B4-BE49-F238E27FC236}">
                <a16:creationId xmlns:a16="http://schemas.microsoft.com/office/drawing/2014/main" id="{FE52ED72-0B93-4014-A2CE-7048A4AA6AF9}"/>
              </a:ext>
            </a:extLst>
          </p:cNvPr>
          <p:cNvPicPr>
            <a:picLocks noChangeAspect="1"/>
          </p:cNvPicPr>
          <p:nvPr/>
        </p:nvPicPr>
        <p:blipFill>
          <a:blip r:embed="rId2"/>
          <a:stretch>
            <a:fillRect/>
          </a:stretch>
        </p:blipFill>
        <p:spPr>
          <a:xfrm>
            <a:off x="5447688" y="2082030"/>
            <a:ext cx="2590165" cy="2598420"/>
          </a:xfrm>
          <a:prstGeom prst="rect">
            <a:avLst/>
          </a:prstGeom>
        </p:spPr>
      </p:pic>
    </p:spTree>
    <p:extLst>
      <p:ext uri="{BB962C8B-B14F-4D97-AF65-F5344CB8AC3E}">
        <p14:creationId xmlns:p14="http://schemas.microsoft.com/office/powerpoint/2010/main" val="3130891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AB1F-6756-419C-8743-AC994A244086}"/>
              </a:ext>
            </a:extLst>
          </p:cNvPr>
          <p:cNvSpPr>
            <a:spLocks noGrp="1"/>
          </p:cNvSpPr>
          <p:nvPr>
            <p:ph type="title"/>
          </p:nvPr>
        </p:nvSpPr>
        <p:spPr/>
        <p:txBody>
          <a:bodyPr/>
          <a:lstStyle/>
          <a:p>
            <a: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Alert 2: HTTP Request Size Monitor</a:t>
            </a: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5" name="Subtitle 4">
            <a:extLst>
              <a:ext uri="{FF2B5EF4-FFF2-40B4-BE49-F238E27FC236}">
                <a16:creationId xmlns:a16="http://schemas.microsoft.com/office/drawing/2014/main" id="{3FEE7309-FE2B-47C0-AD28-D899AD1CBC44}"/>
              </a:ext>
            </a:extLst>
          </p:cNvPr>
          <p:cNvSpPr>
            <a:spLocks noGrp="1"/>
          </p:cNvSpPr>
          <p:nvPr>
            <p:ph type="subTitle" idx="3"/>
          </p:nvPr>
        </p:nvSpPr>
        <p:spPr/>
        <p:txBody>
          <a:bodyPr/>
          <a:lstStyle/>
          <a:p>
            <a:pPr marL="0" marR="0">
              <a:spcBef>
                <a:spcPts val="900"/>
              </a:spcBef>
              <a:spcAft>
                <a:spcPts val="900"/>
              </a:spcAft>
            </a:pPr>
            <a:r>
              <a:rPr lang="en-US" sz="1400" dirty="0">
                <a:effectLst/>
                <a:latin typeface="Cambria" panose="02040503050406030204" pitchFamily="18" charset="0"/>
                <a:ea typeface="Cambria" panose="02040503050406030204" pitchFamily="18" charset="0"/>
                <a:cs typeface="Times New Roman" panose="02020603050405020304" pitchFamily="18" charset="0"/>
              </a:rPr>
              <a:t>-   </a:t>
            </a:r>
            <a:r>
              <a:rPr lang="en-US" b="1" dirty="0">
                <a:effectLst/>
                <a:latin typeface="Cambria" panose="02040503050406030204" pitchFamily="18" charset="0"/>
                <a:ea typeface="Cambria" panose="02040503050406030204" pitchFamily="18" charset="0"/>
                <a:cs typeface="Times New Roman" panose="02020603050405020304" pitchFamily="18" charset="0"/>
              </a:rPr>
              <a:t>Metric</a:t>
            </a:r>
            <a:r>
              <a:rPr lang="en-US" dirty="0">
                <a:effectLst/>
                <a:latin typeface="Cambria" panose="02040503050406030204" pitchFamily="18" charset="0"/>
                <a:ea typeface="Cambria" panose="02040503050406030204" pitchFamily="18" charset="0"/>
                <a:cs typeface="Times New Roman" panose="02020603050405020304" pitchFamily="18" charset="0"/>
              </a:rPr>
              <a:t>: </a:t>
            </a:r>
            <a:r>
              <a:rPr lang="en-US" dirty="0" err="1">
                <a:effectLst/>
                <a:latin typeface="Cambria" panose="02040503050406030204" pitchFamily="18" charset="0"/>
                <a:ea typeface="Cambria" panose="02040503050406030204" pitchFamily="18" charset="0"/>
                <a:cs typeface="Times New Roman" panose="02020603050405020304" pitchFamily="18" charset="0"/>
              </a:rPr>
              <a:t>http.request.bytes</a:t>
            </a:r>
            <a:r>
              <a:rPr lang="en-US" dirty="0">
                <a:effectLst/>
                <a:latin typeface="Cambria" panose="02040503050406030204" pitchFamily="18" charset="0"/>
                <a:ea typeface="Cambria" panose="02040503050406030204" pitchFamily="18" charset="0"/>
                <a:cs typeface="Times New Roman" panose="02020603050405020304" pitchFamily="18" charset="0"/>
              </a:rPr>
              <a:t> </a:t>
            </a:r>
          </a:p>
          <a:p>
            <a:pPr marL="0" marR="0">
              <a:spcBef>
                <a:spcPts val="900"/>
              </a:spcBef>
              <a:spcAft>
                <a:spcPts val="900"/>
              </a:spcAft>
            </a:pPr>
            <a:r>
              <a:rPr lang="en-US" dirty="0">
                <a:effectLst/>
                <a:latin typeface="Cambria" panose="02040503050406030204" pitchFamily="18" charset="0"/>
                <a:ea typeface="Cambria" panose="02040503050406030204" pitchFamily="18" charset="0"/>
                <a:cs typeface="Times New Roman" panose="02020603050405020304" pitchFamily="18" charset="0"/>
              </a:rPr>
              <a:t>-    </a:t>
            </a:r>
            <a:r>
              <a:rPr lang="en-US" b="1" dirty="0">
                <a:effectLst/>
                <a:latin typeface="Cambria" panose="02040503050406030204" pitchFamily="18" charset="0"/>
                <a:ea typeface="Cambria" panose="02040503050406030204" pitchFamily="18" charset="0"/>
                <a:cs typeface="Times New Roman" panose="02020603050405020304" pitchFamily="18" charset="0"/>
              </a:rPr>
              <a:t>Threshold</a:t>
            </a:r>
            <a:r>
              <a:rPr lang="en-US" dirty="0">
                <a:effectLst/>
                <a:latin typeface="Cambria" panose="02040503050406030204" pitchFamily="18" charset="0"/>
                <a:ea typeface="Cambria" panose="02040503050406030204" pitchFamily="18" charset="0"/>
                <a:cs typeface="Times New Roman" panose="02020603050405020304" pitchFamily="18" charset="0"/>
              </a:rPr>
              <a:t>: </a:t>
            </a:r>
            <a:r>
              <a:rPr lang="en-US" dirty="0">
                <a:latin typeface="Cambria" panose="02040503050406030204" pitchFamily="18" charset="0"/>
                <a:ea typeface="Cambria" panose="02040503050406030204" pitchFamily="18" charset="0"/>
                <a:cs typeface="Times New Roman" panose="02020603050405020304" pitchFamily="18" charset="0"/>
              </a:rPr>
              <a:t>3500</a:t>
            </a:r>
            <a:r>
              <a:rPr lang="en-US" dirty="0">
                <a:effectLst/>
                <a:latin typeface="Cambria" panose="02040503050406030204" pitchFamily="18" charset="0"/>
                <a:ea typeface="Cambria" panose="02040503050406030204" pitchFamily="18" charset="0"/>
                <a:cs typeface="Times New Roman" panose="02020603050405020304" pitchFamily="18" charset="0"/>
              </a:rPr>
              <a:t> </a:t>
            </a:r>
          </a:p>
          <a:p>
            <a:pPr marL="171450" indent="-171450">
              <a:buFontTx/>
              <a:buChar char="-"/>
            </a:pPr>
            <a:r>
              <a:rPr lang="en-US" sz="1200" b="1" dirty="0">
                <a:latin typeface="Cambria" panose="02040503050406030204" pitchFamily="18" charset="0"/>
                <a:ea typeface="Cambria" panose="02040503050406030204" pitchFamily="18" charset="0"/>
                <a:cs typeface="Times New Roman" panose="02020603050405020304" pitchFamily="18" charset="0"/>
              </a:rPr>
              <a:t>Vulnerability Detected: </a:t>
            </a:r>
            <a:r>
              <a:rPr lang="en-US" sz="1200" dirty="0">
                <a:latin typeface="Cambria" panose="02040503050406030204" pitchFamily="18" charset="0"/>
                <a:ea typeface="Cambria" panose="02040503050406030204" pitchFamily="18" charset="0"/>
                <a:cs typeface="Times New Roman" panose="02020603050405020304" pitchFamily="18" charset="0"/>
              </a:rPr>
              <a:t>Code injection in HTTP requests (XSS and CRLF) or DDOS </a:t>
            </a:r>
          </a:p>
          <a:p>
            <a:pPr marL="171450" indent="-171450">
              <a:buFontTx/>
              <a:buChar char="-"/>
            </a:pPr>
            <a:r>
              <a:rPr lang="en-US" sz="1200" b="1" dirty="0">
                <a:latin typeface="Cambria" panose="02040503050406030204" pitchFamily="18" charset="0"/>
                <a:ea typeface="Cambria" panose="02040503050406030204" pitchFamily="18" charset="0"/>
                <a:cs typeface="Times New Roman" panose="02020603050405020304" pitchFamily="18" charset="0"/>
              </a:rPr>
              <a:t>Reliability: </a:t>
            </a:r>
            <a:r>
              <a:rPr lang="en-US" sz="1200" dirty="0">
                <a:latin typeface="Cambria" panose="02040503050406030204" pitchFamily="18" charset="0"/>
                <a:ea typeface="Cambria" panose="02040503050406030204" pitchFamily="18" charset="0"/>
                <a:cs typeface="Times New Roman" panose="02020603050405020304" pitchFamily="18" charset="0"/>
              </a:rPr>
              <a:t>Medium</a:t>
            </a:r>
          </a:p>
          <a:p>
            <a:pPr marL="171450" indent="-171450">
              <a:buFontTx/>
              <a:buChar char="-"/>
            </a:pPr>
            <a:endParaRPr lang="en-US" sz="1200" dirty="0">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sp>
        <p:nvSpPr>
          <p:cNvPr id="6" name="Subtitle 5">
            <a:extLst>
              <a:ext uri="{FF2B5EF4-FFF2-40B4-BE49-F238E27FC236}">
                <a16:creationId xmlns:a16="http://schemas.microsoft.com/office/drawing/2014/main" id="{8C0CC5DF-B828-4183-BEBF-65144F69C75B}"/>
              </a:ext>
            </a:extLst>
          </p:cNvPr>
          <p:cNvSpPr>
            <a:spLocks noGrp="1"/>
          </p:cNvSpPr>
          <p:nvPr>
            <p:ph type="subTitle" idx="4"/>
          </p:nvPr>
        </p:nvSpPr>
        <p:spPr/>
        <p:txBody>
          <a:bodyPr/>
          <a:lstStyle/>
          <a:p>
            <a:r>
              <a:rPr lang="en-US" dirty="0"/>
              <a:t>Implementation</a:t>
            </a:r>
          </a:p>
        </p:txBody>
      </p:sp>
      <p:sp>
        <p:nvSpPr>
          <p:cNvPr id="8" name="Subtitle 7">
            <a:extLst>
              <a:ext uri="{FF2B5EF4-FFF2-40B4-BE49-F238E27FC236}">
                <a16:creationId xmlns:a16="http://schemas.microsoft.com/office/drawing/2014/main" id="{C8867135-9A42-4E37-9525-667EB6EF63B3}"/>
              </a:ext>
            </a:extLst>
          </p:cNvPr>
          <p:cNvSpPr>
            <a:spLocks noGrp="1"/>
          </p:cNvSpPr>
          <p:nvPr>
            <p:ph type="subTitle" idx="6"/>
          </p:nvPr>
        </p:nvSpPr>
        <p:spPr/>
        <p:txBody>
          <a:bodyPr/>
          <a:lstStyle/>
          <a:p>
            <a:r>
              <a:rPr lang="en-US" dirty="0"/>
              <a:t>Visualization</a:t>
            </a:r>
          </a:p>
        </p:txBody>
      </p:sp>
      <p:pic>
        <p:nvPicPr>
          <p:cNvPr id="7" name="Picture 6" descr="Text&#10;&#10;Description automatically generated with medium confidence">
            <a:extLst>
              <a:ext uri="{FF2B5EF4-FFF2-40B4-BE49-F238E27FC236}">
                <a16:creationId xmlns:a16="http://schemas.microsoft.com/office/drawing/2014/main" id="{ADB362C8-2EFA-4C1B-B744-46A7D7F108A9}"/>
              </a:ext>
            </a:extLst>
          </p:cNvPr>
          <p:cNvPicPr>
            <a:picLocks noChangeAspect="1"/>
          </p:cNvPicPr>
          <p:nvPr/>
        </p:nvPicPr>
        <p:blipFill>
          <a:blip r:embed="rId2"/>
          <a:stretch>
            <a:fillRect/>
          </a:stretch>
        </p:blipFill>
        <p:spPr>
          <a:xfrm>
            <a:off x="4694477" y="2063835"/>
            <a:ext cx="4298400" cy="2101215"/>
          </a:xfrm>
          <a:prstGeom prst="rect">
            <a:avLst/>
          </a:prstGeom>
        </p:spPr>
      </p:pic>
    </p:spTree>
    <p:extLst>
      <p:ext uri="{BB962C8B-B14F-4D97-AF65-F5344CB8AC3E}">
        <p14:creationId xmlns:p14="http://schemas.microsoft.com/office/powerpoint/2010/main" val="2705441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AB1F-6756-419C-8743-AC994A244086}"/>
              </a:ext>
            </a:extLst>
          </p:cNvPr>
          <p:cNvSpPr>
            <a:spLocks noGrp="1"/>
          </p:cNvSpPr>
          <p:nvPr>
            <p:ph type="title"/>
          </p:nvPr>
        </p:nvSpPr>
        <p:spPr/>
        <p:txBody>
          <a:bodyPr/>
          <a:lstStyle/>
          <a:p>
            <a: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Alert 3: CPU Usage Monitor</a:t>
            </a: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br>
              <a:rPr lang="en-US" sz="1800" b="1" i="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5" name="Subtitle 4">
            <a:extLst>
              <a:ext uri="{FF2B5EF4-FFF2-40B4-BE49-F238E27FC236}">
                <a16:creationId xmlns:a16="http://schemas.microsoft.com/office/drawing/2014/main" id="{3FEE7309-FE2B-47C0-AD28-D899AD1CBC44}"/>
              </a:ext>
            </a:extLst>
          </p:cNvPr>
          <p:cNvSpPr>
            <a:spLocks noGrp="1"/>
          </p:cNvSpPr>
          <p:nvPr>
            <p:ph type="subTitle" idx="3"/>
          </p:nvPr>
        </p:nvSpPr>
        <p:spPr/>
        <p:txBody>
          <a:bodyPr/>
          <a:lstStyle/>
          <a:p>
            <a:pPr marL="0" marR="0">
              <a:spcBef>
                <a:spcPts val="900"/>
              </a:spcBef>
              <a:spcAft>
                <a:spcPts val="900"/>
              </a:spcAft>
            </a:pPr>
            <a:r>
              <a:rPr lang="en-US" sz="1400" dirty="0">
                <a:effectLst/>
                <a:latin typeface="Cambria" panose="02040503050406030204" pitchFamily="18" charset="0"/>
                <a:ea typeface="Cambria" panose="02040503050406030204" pitchFamily="18" charset="0"/>
                <a:cs typeface="Times New Roman" panose="02020603050405020304" pitchFamily="18" charset="0"/>
              </a:rPr>
              <a:t>-   </a:t>
            </a:r>
            <a:r>
              <a:rPr lang="en-US" b="1" dirty="0">
                <a:effectLst/>
                <a:latin typeface="Cambria" panose="02040503050406030204" pitchFamily="18" charset="0"/>
                <a:ea typeface="Cambria" panose="02040503050406030204" pitchFamily="18" charset="0"/>
                <a:cs typeface="Times New Roman" panose="02020603050405020304" pitchFamily="18" charset="0"/>
              </a:rPr>
              <a:t>Metric</a:t>
            </a:r>
            <a:r>
              <a:rPr lang="en-US" dirty="0">
                <a:effectLst/>
                <a:latin typeface="Cambria" panose="02040503050406030204" pitchFamily="18" charset="0"/>
                <a:ea typeface="Cambria" panose="02040503050406030204" pitchFamily="18" charset="0"/>
                <a:cs typeface="Times New Roman" panose="02020603050405020304" pitchFamily="18" charset="0"/>
              </a:rPr>
              <a:t>: system.process.cpu.total.pct </a:t>
            </a:r>
          </a:p>
          <a:p>
            <a:pPr marL="0" marR="0">
              <a:spcBef>
                <a:spcPts val="900"/>
              </a:spcBef>
              <a:spcAft>
                <a:spcPts val="900"/>
              </a:spcAft>
            </a:pPr>
            <a:r>
              <a:rPr lang="en-US" dirty="0">
                <a:effectLst/>
                <a:latin typeface="Cambria" panose="02040503050406030204" pitchFamily="18" charset="0"/>
                <a:ea typeface="Cambria" panose="02040503050406030204" pitchFamily="18" charset="0"/>
                <a:cs typeface="Times New Roman" panose="02020603050405020304" pitchFamily="18" charset="0"/>
              </a:rPr>
              <a:t>-   </a:t>
            </a:r>
            <a:r>
              <a:rPr lang="en-US" b="1" dirty="0">
                <a:effectLst/>
                <a:latin typeface="Cambria" panose="02040503050406030204" pitchFamily="18" charset="0"/>
                <a:ea typeface="Cambria" panose="02040503050406030204" pitchFamily="18" charset="0"/>
                <a:cs typeface="Times New Roman" panose="02020603050405020304" pitchFamily="18" charset="0"/>
              </a:rPr>
              <a:t>Threshold</a:t>
            </a:r>
            <a:r>
              <a:rPr lang="en-US" dirty="0">
                <a:effectLst/>
                <a:latin typeface="Cambria" panose="02040503050406030204" pitchFamily="18" charset="0"/>
                <a:ea typeface="Cambria" panose="02040503050406030204" pitchFamily="18" charset="0"/>
                <a:cs typeface="Times New Roman" panose="02020603050405020304" pitchFamily="18" charset="0"/>
              </a:rPr>
              <a:t>: .5</a:t>
            </a:r>
          </a:p>
          <a:p>
            <a:pPr marL="171450" indent="-171450">
              <a:spcBef>
                <a:spcPts val="900"/>
              </a:spcBef>
              <a:spcAft>
                <a:spcPts val="900"/>
              </a:spcAft>
              <a:buFontTx/>
              <a:buChar char="-"/>
            </a:pPr>
            <a:r>
              <a:rPr lang="en-US" b="1" dirty="0">
                <a:latin typeface="Cambria" panose="02040503050406030204" pitchFamily="18" charset="0"/>
                <a:ea typeface="Cambria" panose="02040503050406030204" pitchFamily="18" charset="0"/>
                <a:cs typeface="Times New Roman" panose="02020603050405020304" pitchFamily="18" charset="0"/>
              </a:rPr>
              <a:t>Vulnerability Detected: </a:t>
            </a:r>
            <a:r>
              <a:rPr lang="en-US" dirty="0">
                <a:latin typeface="Cambria" panose="02040503050406030204" pitchFamily="18" charset="0"/>
                <a:ea typeface="Cambria" panose="02040503050406030204" pitchFamily="18" charset="0"/>
                <a:cs typeface="Times New Roman" panose="02020603050405020304" pitchFamily="18" charset="0"/>
              </a:rPr>
              <a:t>Virus/Malware or DDOS</a:t>
            </a:r>
          </a:p>
          <a:p>
            <a:pPr marL="171450" indent="-171450">
              <a:spcBef>
                <a:spcPts val="900"/>
              </a:spcBef>
              <a:spcAft>
                <a:spcPts val="900"/>
              </a:spcAft>
              <a:buFontTx/>
              <a:buChar char="-"/>
            </a:pPr>
            <a:r>
              <a:rPr lang="en-US" sz="1200" b="1" dirty="0">
                <a:latin typeface="Cambria" panose="02040503050406030204" pitchFamily="18" charset="0"/>
                <a:ea typeface="Cambria" panose="02040503050406030204" pitchFamily="18" charset="0"/>
                <a:cs typeface="Times New Roman" panose="02020603050405020304" pitchFamily="18" charset="0"/>
              </a:rPr>
              <a:t>Reliability: </a:t>
            </a:r>
            <a:r>
              <a:rPr lang="en-US" sz="1200" dirty="0">
                <a:latin typeface="Cambria" panose="02040503050406030204" pitchFamily="18" charset="0"/>
                <a:ea typeface="Cambria" panose="02040503050406030204" pitchFamily="18" charset="0"/>
                <a:cs typeface="Times New Roman" panose="02020603050405020304" pitchFamily="18" charset="0"/>
              </a:rPr>
              <a:t>High</a:t>
            </a:r>
          </a:p>
          <a:p>
            <a:pPr>
              <a:spcBef>
                <a:spcPts val="900"/>
              </a:spcBef>
              <a:spcAft>
                <a:spcPts val="900"/>
              </a:spcAft>
            </a:pPr>
            <a:endParaRPr lang="en-US" dirty="0">
              <a:latin typeface="Cambria" panose="02040503050406030204" pitchFamily="18" charset="0"/>
              <a:ea typeface="Cambria" panose="02040503050406030204" pitchFamily="18" charset="0"/>
              <a:cs typeface="Times New Roman" panose="02020603050405020304" pitchFamily="18" charset="0"/>
            </a:endParaRPr>
          </a:p>
          <a:p>
            <a:pPr marL="0" marR="0">
              <a:spcBef>
                <a:spcPts val="900"/>
              </a:spcBef>
              <a:spcAft>
                <a:spcPts val="900"/>
              </a:spcAft>
            </a:pP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sp>
        <p:nvSpPr>
          <p:cNvPr id="6" name="Subtitle 5">
            <a:extLst>
              <a:ext uri="{FF2B5EF4-FFF2-40B4-BE49-F238E27FC236}">
                <a16:creationId xmlns:a16="http://schemas.microsoft.com/office/drawing/2014/main" id="{8C0CC5DF-B828-4183-BEBF-65144F69C75B}"/>
              </a:ext>
            </a:extLst>
          </p:cNvPr>
          <p:cNvSpPr>
            <a:spLocks noGrp="1"/>
          </p:cNvSpPr>
          <p:nvPr>
            <p:ph type="subTitle" idx="4"/>
          </p:nvPr>
        </p:nvSpPr>
        <p:spPr/>
        <p:txBody>
          <a:bodyPr/>
          <a:lstStyle/>
          <a:p>
            <a:r>
              <a:rPr lang="en-US" dirty="0"/>
              <a:t>Implementation</a:t>
            </a:r>
          </a:p>
        </p:txBody>
      </p:sp>
      <p:sp>
        <p:nvSpPr>
          <p:cNvPr id="8" name="Subtitle 7">
            <a:extLst>
              <a:ext uri="{FF2B5EF4-FFF2-40B4-BE49-F238E27FC236}">
                <a16:creationId xmlns:a16="http://schemas.microsoft.com/office/drawing/2014/main" id="{C8867135-9A42-4E37-9525-667EB6EF63B3}"/>
              </a:ext>
            </a:extLst>
          </p:cNvPr>
          <p:cNvSpPr>
            <a:spLocks noGrp="1"/>
          </p:cNvSpPr>
          <p:nvPr>
            <p:ph type="subTitle" idx="6"/>
          </p:nvPr>
        </p:nvSpPr>
        <p:spPr/>
        <p:txBody>
          <a:bodyPr/>
          <a:lstStyle/>
          <a:p>
            <a:r>
              <a:rPr lang="en-US" dirty="0"/>
              <a:t>Visualization</a:t>
            </a:r>
          </a:p>
        </p:txBody>
      </p:sp>
      <p:pic>
        <p:nvPicPr>
          <p:cNvPr id="7" name="Picture 6" descr="Graphical user interface, text, application, email&#10;&#10;Description automatically generated">
            <a:extLst>
              <a:ext uri="{FF2B5EF4-FFF2-40B4-BE49-F238E27FC236}">
                <a16:creationId xmlns:a16="http://schemas.microsoft.com/office/drawing/2014/main" id="{7AE41E74-F000-4B9E-8693-6A88208E8510}"/>
              </a:ext>
            </a:extLst>
          </p:cNvPr>
          <p:cNvPicPr>
            <a:picLocks noChangeAspect="1"/>
          </p:cNvPicPr>
          <p:nvPr/>
        </p:nvPicPr>
        <p:blipFill>
          <a:blip r:embed="rId2"/>
          <a:stretch>
            <a:fillRect/>
          </a:stretch>
        </p:blipFill>
        <p:spPr>
          <a:xfrm>
            <a:off x="4802035" y="2135850"/>
            <a:ext cx="4066902" cy="2092960"/>
          </a:xfrm>
          <a:prstGeom prst="rect">
            <a:avLst/>
          </a:prstGeom>
        </p:spPr>
      </p:pic>
    </p:spTree>
    <p:extLst>
      <p:ext uri="{BB962C8B-B14F-4D97-AF65-F5344CB8AC3E}">
        <p14:creationId xmlns:p14="http://schemas.microsoft.com/office/powerpoint/2010/main" val="300061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2"/>
        <p:cNvGrpSpPr/>
        <p:nvPr/>
      </p:nvGrpSpPr>
      <p:grpSpPr>
        <a:xfrm>
          <a:off x="0" y="0"/>
          <a:ext cx="0" cy="0"/>
          <a:chOff x="0" y="0"/>
          <a:chExt cx="0" cy="0"/>
        </a:xfrm>
      </p:grpSpPr>
      <p:sp>
        <p:nvSpPr>
          <p:cNvPr id="3253" name="Google Shape;3253;p17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Hardening</a:t>
            </a:r>
            <a:endParaRPr dirty="0"/>
          </a:p>
        </p:txBody>
      </p:sp>
      <p:sp>
        <p:nvSpPr>
          <p:cNvPr id="3254" name="Google Shape;3254;p1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6049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581</Words>
  <Application>Microsoft Office PowerPoint</Application>
  <PresentationFormat>On-screen Show (16:9)</PresentationFormat>
  <Paragraphs>91</Paragraphs>
  <Slides>13</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Roboto Light</vt:lpstr>
      <vt:lpstr>Roboto</vt:lpstr>
      <vt:lpstr>Roboto Thin</vt:lpstr>
      <vt:lpstr>Cambria</vt:lpstr>
      <vt:lpstr>Roboto Medium</vt:lpstr>
      <vt:lpstr>averta std</vt:lpstr>
      <vt:lpstr>Calibri</vt:lpstr>
      <vt:lpstr>Arial</vt:lpstr>
      <vt:lpstr>Simple Light</vt:lpstr>
      <vt:lpstr>Simple Light</vt:lpstr>
      <vt:lpstr>Final Project Week</vt:lpstr>
      <vt:lpstr> </vt:lpstr>
      <vt:lpstr>Network Topology</vt:lpstr>
      <vt:lpstr>PowerPoint Presentation</vt:lpstr>
      <vt:lpstr>Alerts Implemented</vt:lpstr>
      <vt:lpstr>Alert 1: Excessive HTTP Errors </vt:lpstr>
      <vt:lpstr>Alert 2: HTTP Request Size Monitor  </vt:lpstr>
      <vt:lpstr>Alert 3: CPU Usage Monitor  </vt:lpstr>
      <vt:lpstr>Hardening</vt:lpstr>
      <vt:lpstr>Vulnerability: Wordpress Brute Force Attack  </vt:lpstr>
      <vt:lpstr>Vulnerability: Code injection in HTTP requests (XSS and CRLF) or DDOS  </vt:lpstr>
      <vt:lpstr>Vulnerability: Virus/Malware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Week</dc:title>
  <dc:creator>admin</dc:creator>
  <cp:lastModifiedBy>John Steskal</cp:lastModifiedBy>
  <cp:revision>19</cp:revision>
  <dcterms:modified xsi:type="dcterms:W3CDTF">2022-04-21T23:30:05Z</dcterms:modified>
</cp:coreProperties>
</file>